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29"/>
  </p:notesMasterIdLst>
  <p:handoutMasterIdLst>
    <p:handoutMasterId r:id="rId30"/>
  </p:handoutMasterIdLst>
  <p:sldIdLst>
    <p:sldId id="394" r:id="rId3"/>
    <p:sldId id="395" r:id="rId4"/>
    <p:sldId id="494" r:id="rId5"/>
    <p:sldId id="497" r:id="rId6"/>
    <p:sldId id="498" r:id="rId7"/>
    <p:sldId id="500" r:id="rId8"/>
    <p:sldId id="501" r:id="rId9"/>
    <p:sldId id="502" r:id="rId10"/>
    <p:sldId id="518" r:id="rId11"/>
    <p:sldId id="519" r:id="rId12"/>
    <p:sldId id="520" r:id="rId13"/>
    <p:sldId id="521" r:id="rId14"/>
    <p:sldId id="504" r:id="rId15"/>
    <p:sldId id="505" r:id="rId16"/>
    <p:sldId id="506" r:id="rId17"/>
    <p:sldId id="522" r:id="rId18"/>
    <p:sldId id="523" r:id="rId19"/>
    <p:sldId id="524" r:id="rId20"/>
    <p:sldId id="525" r:id="rId21"/>
    <p:sldId id="526" r:id="rId22"/>
    <p:sldId id="517" r:id="rId23"/>
    <p:sldId id="469" r:id="rId24"/>
    <p:sldId id="495" r:id="rId25"/>
    <p:sldId id="496" r:id="rId26"/>
    <p:sldId id="352" r:id="rId27"/>
    <p:sldId id="482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6494E0-2261-4EF2-9227-A77B8E830ED9}">
          <p14:sldIdLst>
            <p14:sldId id="394"/>
            <p14:sldId id="395"/>
            <p14:sldId id="494"/>
          </p14:sldIdLst>
        </p14:section>
        <p14:section name="WP Themes" id="{D1600003-039C-49EE-8772-2447457E4D28}">
          <p14:sldIdLst>
            <p14:sldId id="497"/>
            <p14:sldId id="498"/>
          </p14:sldIdLst>
        </p14:section>
        <p14:section name="Install and Configure WP Themes" id="{82792BFA-0F6A-4429-8786-2081AABF4CFA}">
          <p14:sldIdLst>
            <p14:sldId id="500"/>
            <p14:sldId id="501"/>
            <p14:sldId id="502"/>
            <p14:sldId id="518"/>
            <p14:sldId id="519"/>
            <p14:sldId id="520"/>
            <p14:sldId id="521"/>
          </p14:sldIdLst>
        </p14:section>
        <p14:section name="Popular themes" id="{2AAD6B29-0692-425F-8E05-F2E0C89A96CE}">
          <p14:sldIdLst>
            <p14:sldId id="504"/>
            <p14:sldId id="505"/>
            <p14:sldId id="506"/>
            <p14:sldId id="522"/>
          </p14:sldIdLst>
        </p14:section>
        <p14:section name="Visual Editors" id="{0ECBE032-3DBF-47C4-9F1B-EEB9144061E3}">
          <p14:sldIdLst>
            <p14:sldId id="523"/>
            <p14:sldId id="524"/>
            <p14:sldId id="525"/>
            <p14:sldId id="526"/>
          </p14:sldIdLst>
        </p14:section>
        <p14:section name="Summary" id="{6FBB0975-5D7E-4605-A7F7-A56F98E52A63}">
          <p14:sldIdLst>
            <p14:sldId id="517"/>
            <p14:sldId id="469"/>
            <p14:sldId id="495"/>
            <p14:sldId id="49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7" autoAdjust="0"/>
    <p:restoredTop sz="92980" autoAdjust="0"/>
  </p:normalViewPr>
  <p:slideViewPr>
    <p:cSldViewPr>
      <p:cViewPr varScale="1">
        <p:scale>
          <a:sx n="81" d="100"/>
          <a:sy n="81" d="100"/>
        </p:scale>
        <p:origin x="61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2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15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odeinwp.com/blog/best-free-wordpress-themes/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isle.com/themes/hestia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themes.com/theme/sydney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hyperlink" Target="https://hashthemes.com/wordpress-theme/total/" TargetMode="External"/><Relationship Id="rId4" Type="http://schemas.openxmlformats.org/officeDocument/2006/relationships/hyperlink" Target="https://themefuse.com/wp-themes-shop/journa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or.com/" TargetMode="External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c.wpbakery.com/" TargetMode="External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origin.com/page-builder/" TargetMode="External"/><Relationship Id="rId2" Type="http://schemas.openxmlformats.org/officeDocument/2006/relationships/hyperlink" Target="https://themeforest.net/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3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70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orest.net/page/top_sellers" TargetMode="External"/><Relationship Id="rId2" Type="http://schemas.openxmlformats.org/officeDocument/2006/relationships/hyperlink" Target="https://wordpress.org/themes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themes.com/wordpress-themes/" TargetMode="External"/><Relationship Id="rId5" Type="http://schemas.openxmlformats.org/officeDocument/2006/relationships/hyperlink" Target="https://www.templatemonster.com/wordpress-themes.php" TargetMode="External"/><Relationship Id="rId4" Type="http://schemas.openxmlformats.org/officeDocument/2006/relationships/hyperlink" Target="https://colorlib.com/wp/theme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themes.com/download/sydney-demo-content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84382" y="1137511"/>
            <a:ext cx="8201720" cy="1048285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Инсталиране и </a:t>
            </a:r>
            <a:r>
              <a:rPr lang="bg-BG" dirty="0" smtClean="0"/>
              <a:t>конф</a:t>
            </a:r>
            <a:r>
              <a:rPr lang="bg-BG" dirty="0" smtClean="0"/>
              <a:t>и</a:t>
            </a:r>
            <a:r>
              <a:rPr lang="bg-BG" dirty="0" smtClean="0"/>
              <a:t>гуриране </a:t>
            </a:r>
            <a:r>
              <a:rPr lang="bg-BG" dirty="0" smtClean="0"/>
              <a:t>на </a:t>
            </a:r>
            <a:r>
              <a:rPr lang="en-US" dirty="0" smtClean="0"/>
              <a:t>WP </a:t>
            </a:r>
            <a:r>
              <a:rPr lang="bg-BG" dirty="0" smtClean="0"/>
              <a:t>теми. Популярни </a:t>
            </a:r>
            <a:r>
              <a:rPr lang="en-US" dirty="0" smtClean="0"/>
              <a:t>WP </a:t>
            </a:r>
            <a:r>
              <a:rPr lang="bg-BG" dirty="0" smtClean="0"/>
              <a:t>теми. Визуални редактори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Работа с </a:t>
            </a:r>
            <a:r>
              <a:rPr lang="en-US" dirty="0" smtClean="0"/>
              <a:t>WordPress</a:t>
            </a:r>
            <a:r>
              <a:rPr lang="bg-BG" dirty="0" smtClean="0"/>
              <a:t> теми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456611" y="5817971"/>
            <a:ext cx="2950749" cy="351754"/>
          </a:xfrm>
        </p:spPr>
        <p:txBody>
          <a:bodyPr/>
          <a:lstStyle/>
          <a:p>
            <a:r>
              <a:rPr lang="bg-BG" sz="1800" dirty="0" smtClean="0"/>
              <a:t>СофтУни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6612" y="6169725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Image result for wordpre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362200"/>
            <a:ext cx="3543518" cy="27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Идентичност на сайта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Персонализиране на тема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4284324" y="3986616"/>
            <a:ext cx="453750" cy="332548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760" y="2046641"/>
            <a:ext cx="2082050" cy="4147708"/>
          </a:xfrm>
          <a:prstGeom prst="roundRect">
            <a:avLst>
              <a:gd name="adj" fmla="val 1032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33" y="3625205"/>
            <a:ext cx="3826916" cy="990580"/>
          </a:xfrm>
          <a:prstGeom prst="roundRect">
            <a:avLst>
              <a:gd name="adj" fmla="val 1952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6" name="Right Arrow 12"/>
          <p:cNvSpPr/>
          <p:nvPr/>
        </p:nvSpPr>
        <p:spPr>
          <a:xfrm>
            <a:off x="7393262" y="3986616"/>
            <a:ext cx="453750" cy="332548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1241" r="2287" b="899"/>
          <a:stretch/>
        </p:blipFill>
        <p:spPr>
          <a:xfrm>
            <a:off x="608012" y="2100692"/>
            <a:ext cx="3120969" cy="4147708"/>
          </a:xfrm>
          <a:prstGeom prst="roundRect">
            <a:avLst>
              <a:gd name="adj" fmla="val 609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7722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Създаване / редактиране на </a:t>
            </a:r>
            <a:r>
              <a:rPr lang="bg-BG" b="1" dirty="0" smtClean="0"/>
              <a:t>меню</a:t>
            </a:r>
            <a:r>
              <a:rPr lang="bg-BG" dirty="0" smtClean="0"/>
              <a:t> в </a:t>
            </a:r>
            <a:r>
              <a:rPr lang="en-US" dirty="0" smtClean="0"/>
              <a:t>WordPress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Персонализиране на </a:t>
            </a:r>
            <a:r>
              <a:rPr lang="ru-RU" dirty="0" smtClean="0"/>
              <a:t>менюта</a:t>
            </a:r>
            <a:endParaRPr lang="ru-RU" dirty="0"/>
          </a:p>
        </p:txBody>
      </p:sp>
      <p:sp>
        <p:nvSpPr>
          <p:cNvPr id="16" name="Right Arrow 12"/>
          <p:cNvSpPr/>
          <p:nvPr/>
        </p:nvSpPr>
        <p:spPr>
          <a:xfrm>
            <a:off x="7393262" y="3986616"/>
            <a:ext cx="453750" cy="332548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pSp>
        <p:nvGrpSpPr>
          <p:cNvPr id="19" name="Group 18"/>
          <p:cNvGrpSpPr/>
          <p:nvPr/>
        </p:nvGrpSpPr>
        <p:grpSpPr>
          <a:xfrm>
            <a:off x="3656012" y="3254023"/>
            <a:ext cx="3122349" cy="2166151"/>
            <a:chOff x="5129169" y="4482923"/>
            <a:chExt cx="2108243" cy="146260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169" y="4482923"/>
              <a:ext cx="2057400" cy="146260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203906" y="5470042"/>
              <a:ext cx="1033506" cy="475489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196078" y="3992500"/>
            <a:ext cx="3125654" cy="2186471"/>
            <a:chOff x="8196078" y="3992500"/>
            <a:chExt cx="3125654" cy="21864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078" y="3992500"/>
              <a:ext cx="3074306" cy="213349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0593026" y="5799901"/>
              <a:ext cx="728706" cy="379070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2" y="3223386"/>
            <a:ext cx="2057399" cy="2094358"/>
          </a:xfrm>
          <a:prstGeom prst="roundRect">
            <a:avLst>
              <a:gd name="adj" fmla="val 69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707" t="11479" r="809" b="10407"/>
          <a:stretch/>
        </p:blipFill>
        <p:spPr>
          <a:xfrm>
            <a:off x="760412" y="2055429"/>
            <a:ext cx="10890347" cy="685800"/>
          </a:xfrm>
          <a:prstGeom prst="roundRect">
            <a:avLst>
              <a:gd name="adj" fmla="val 152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Създаване / редактиране на </a:t>
            </a:r>
            <a:r>
              <a:rPr lang="bg-BG" b="1" dirty="0" smtClean="0"/>
              <a:t>меню</a:t>
            </a:r>
            <a:r>
              <a:rPr lang="bg-BG" dirty="0" smtClean="0"/>
              <a:t> в </a:t>
            </a:r>
            <a:r>
              <a:rPr lang="en-US" dirty="0" smtClean="0"/>
              <a:t>WordPress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WordPress</a:t>
            </a:r>
            <a:r>
              <a:rPr lang="ru-RU" dirty="0" smtClean="0"/>
              <a:t> приспособления</a:t>
            </a:r>
            <a:endParaRPr lang="ru-RU" dirty="0"/>
          </a:p>
        </p:txBody>
      </p:sp>
      <p:grpSp>
        <p:nvGrpSpPr>
          <p:cNvPr id="13" name="Group 12"/>
          <p:cNvGrpSpPr/>
          <p:nvPr/>
        </p:nvGrpSpPr>
        <p:grpSpPr>
          <a:xfrm>
            <a:off x="684212" y="2468691"/>
            <a:ext cx="2286319" cy="3048425"/>
            <a:chOff x="793370" y="2468691"/>
            <a:chExt cx="2286319" cy="304842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370" y="2468691"/>
              <a:ext cx="2286319" cy="3048425"/>
            </a:xfrm>
            <a:prstGeom prst="rect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793370" y="3817379"/>
              <a:ext cx="2286319" cy="452647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878" y="1892074"/>
            <a:ext cx="3543095" cy="42016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513" y="1892075"/>
            <a:ext cx="4136418" cy="4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Популярни </a:t>
            </a:r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472909"/>
            <a:ext cx="10958928" cy="499819"/>
          </a:xfrm>
        </p:spPr>
        <p:txBody>
          <a:bodyPr/>
          <a:lstStyle/>
          <a:p>
            <a:r>
              <a:rPr lang="en-US" dirty="0"/>
              <a:t>Sydney, Hestia, Journal, </a:t>
            </a:r>
            <a:r>
              <a:rPr lang="en-US" dirty="0" smtClean="0"/>
              <a:t>Total</a:t>
            </a:r>
            <a:endParaRPr lang="en-US" dirty="0"/>
          </a:p>
        </p:txBody>
      </p:sp>
      <p:pic>
        <p:nvPicPr>
          <p:cNvPr id="1026" name="Picture 2" descr="Image result for wordpress th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685800"/>
            <a:ext cx="5714999" cy="380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2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51" y="1371600"/>
            <a:ext cx="11808021" cy="501015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Топ 5 най-добри безплатни </a:t>
            </a:r>
            <a:r>
              <a:rPr lang="en-US" dirty="0" smtClean="0"/>
              <a:t>WordPress </a:t>
            </a:r>
            <a:r>
              <a:rPr lang="bg-BG" dirty="0" smtClean="0"/>
              <a:t>теми (2018)</a:t>
            </a:r>
            <a:endParaRPr lang="bg-BG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63226" y="6014773"/>
            <a:ext cx="9906000" cy="587441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https://www.codeinwp.com/blog/best-free-wordpress-themes</a:t>
            </a:r>
            <a:r>
              <a:rPr lang="en-US" sz="2400" dirty="0" smtClean="0">
                <a:hlinkClick r:id="rId2"/>
              </a:rPr>
              <a:t>/</a:t>
            </a:r>
            <a:endParaRPr lang="bg-BG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Стандартни теми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2" y="2397787"/>
            <a:ext cx="1070910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76394" y="1295400"/>
            <a:ext cx="11808021" cy="518562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Sydney</a:t>
            </a:r>
            <a:r>
              <a:rPr lang="en-US" dirty="0"/>
              <a:t> == </a:t>
            </a:r>
            <a:r>
              <a:rPr lang="bg-BG" dirty="0" smtClean="0"/>
              <a:t>безплатна бизнес </a:t>
            </a:r>
            <a:r>
              <a:rPr lang="en-US" dirty="0" smtClean="0"/>
              <a:t>WP </a:t>
            </a:r>
            <a:r>
              <a:rPr lang="bg-BG" dirty="0" smtClean="0"/>
              <a:t>тема</a:t>
            </a:r>
          </a:p>
          <a:p>
            <a:pPr marL="1123569" lvl="1" indent="-514350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https://athemes.com/theme/sydney</a:t>
            </a:r>
            <a:r>
              <a:rPr lang="en-US" dirty="0" smtClean="0">
                <a:hlinkClick r:id="rId2"/>
              </a:rPr>
              <a:t>/</a:t>
            </a:r>
            <a:endParaRPr lang="bg-BG" dirty="0" smtClean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Hestia</a:t>
            </a:r>
            <a:r>
              <a:rPr lang="en-US" dirty="0"/>
              <a:t> == </a:t>
            </a:r>
            <a:r>
              <a:rPr lang="bg-BG" dirty="0"/>
              <a:t>безплатна </a:t>
            </a:r>
            <a:r>
              <a:rPr lang="en-US" dirty="0" smtClean="0"/>
              <a:t>WP </a:t>
            </a:r>
            <a:r>
              <a:rPr lang="bg-BG" dirty="0" smtClean="0"/>
              <a:t>тема за общ бизнес</a:t>
            </a:r>
          </a:p>
          <a:p>
            <a:pPr marL="1123569" lvl="1" indent="-51435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https://themeisle.com/themes/hestia</a:t>
            </a:r>
            <a:r>
              <a:rPr lang="en-US" dirty="0" smtClean="0">
                <a:hlinkClick r:id="rId3"/>
              </a:rPr>
              <a:t>/</a:t>
            </a:r>
            <a:endParaRPr lang="bg-BG" dirty="0" smtClean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Journal</a:t>
            </a:r>
            <a:r>
              <a:rPr lang="en-US" dirty="0"/>
              <a:t> == </a:t>
            </a:r>
            <a:r>
              <a:rPr lang="bg-BG" dirty="0"/>
              <a:t>безплатна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блог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списание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WP </a:t>
            </a:r>
            <a:r>
              <a:rPr lang="bg-BG" dirty="0" smtClean="0"/>
              <a:t>тема</a:t>
            </a:r>
          </a:p>
          <a:p>
            <a:pPr marL="1123569" lvl="1" indent="-514350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https://themefuse.com/wp-themes-shop/journal/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Total</a:t>
            </a:r>
            <a:r>
              <a:rPr lang="en-US" dirty="0"/>
              <a:t> == </a:t>
            </a:r>
            <a:r>
              <a:rPr lang="bg-BG" dirty="0"/>
              <a:t>безплатна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обща </a:t>
            </a:r>
            <a:r>
              <a:rPr lang="en-US" dirty="0"/>
              <a:t>WP </a:t>
            </a:r>
            <a:r>
              <a:rPr lang="bg-BG" dirty="0" smtClean="0"/>
              <a:t>тема</a:t>
            </a:r>
            <a:endParaRPr lang="en-US" dirty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https://hashthemes.com/wordpress-theme/total/</a:t>
            </a:r>
            <a:endParaRPr 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Стандартни </a:t>
            </a:r>
            <a:r>
              <a:rPr lang="bg-BG" dirty="0" smtClean="0"/>
              <a:t>теми (2)</a:t>
            </a:r>
            <a:endParaRPr lang="en-US" dirty="0"/>
          </a:p>
        </p:txBody>
      </p:sp>
      <p:pic>
        <p:nvPicPr>
          <p:cNvPr id="8" name="Picture 2" descr="https://athemes.com/wp-content/uploads/original_responsive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001" y="2209800"/>
            <a:ext cx="2550414" cy="143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0.wp.com/themes.svn.wordpress.org/total/1.1.6.2/screenshot.png?w=1142&amp;strip=al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3" y="3886200"/>
            <a:ext cx="208000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6619" y="100750"/>
            <a:ext cx="6169393" cy="119465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Упражнение: Инсталиране и персонализиране на тема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58563" y="1676400"/>
            <a:ext cx="10033549" cy="4720792"/>
          </a:xfrm>
        </p:spPr>
        <p:txBody>
          <a:bodyPr/>
          <a:lstStyle/>
          <a:p>
            <a:r>
              <a:rPr lang="bg-BG" dirty="0" smtClean="0"/>
              <a:t>Инсталирайте безплатната </a:t>
            </a:r>
            <a:r>
              <a:rPr lang="en-US" dirty="0"/>
              <a:t>WP </a:t>
            </a:r>
            <a:r>
              <a:rPr lang="bg-BG" dirty="0" smtClean="0"/>
              <a:t>тема</a:t>
            </a:r>
            <a:r>
              <a:rPr lang="en-US" dirty="0" smtClean="0"/>
              <a:t> </a:t>
            </a:r>
            <a:r>
              <a:rPr lang="en-US" dirty="0"/>
              <a:t>"Sydney" </a:t>
            </a:r>
            <a:endParaRPr lang="bg-BG" dirty="0" smtClean="0"/>
          </a:p>
          <a:p>
            <a:r>
              <a:rPr lang="bg-BG" dirty="0"/>
              <a:t>Импортиране на демонстрационно </a:t>
            </a:r>
            <a:r>
              <a:rPr lang="bg-BG" dirty="0" smtClean="0"/>
              <a:t>съдържание</a:t>
            </a:r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bg-BG" dirty="0" smtClean="0"/>
              <a:t>началната страница</a:t>
            </a:r>
            <a:endParaRPr lang="en-US" dirty="0"/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bg-BG" dirty="0" smtClean="0"/>
              <a:t>горното меню (добавете страници)</a:t>
            </a:r>
            <a:endParaRPr lang="en-US" dirty="0"/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ru-RU" dirty="0" smtClean="0"/>
              <a:t>страничната </a:t>
            </a:r>
            <a:r>
              <a:rPr lang="ru-RU" dirty="0"/>
              <a:t>лента и долната част</a:t>
            </a:r>
            <a:r>
              <a:rPr lang="bg-BG" dirty="0" smtClean="0"/>
              <a:t>	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3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Визуални редактори за </a:t>
            </a:r>
            <a:r>
              <a:rPr lang="en-US" dirty="0"/>
              <a:t>WordPress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472909"/>
            <a:ext cx="10958928" cy="499819"/>
          </a:xfrm>
        </p:spPr>
        <p:txBody>
          <a:bodyPr/>
          <a:lstStyle/>
          <a:p>
            <a:r>
              <a:rPr lang="en-US" dirty="0"/>
              <a:t>Page Builder and Elementor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838200"/>
            <a:ext cx="5793440" cy="3581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31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/>
          <a:lstStyle/>
          <a:p>
            <a:r>
              <a:rPr lang="en-US" dirty="0"/>
              <a:t>Elementor</a:t>
            </a:r>
          </a:p>
          <a:p>
            <a:pPr lvl="1"/>
            <a:r>
              <a:rPr lang="bg-BG" dirty="0" smtClean="0"/>
              <a:t>Мощен</a:t>
            </a:r>
            <a:r>
              <a:rPr lang="en-US" dirty="0" smtClean="0"/>
              <a:t>, </a:t>
            </a:r>
            <a:r>
              <a:rPr lang="bg-BG" dirty="0" smtClean="0"/>
              <a:t>безплатен</a:t>
            </a:r>
            <a:r>
              <a:rPr lang="en-US" dirty="0" smtClean="0"/>
              <a:t> </a:t>
            </a:r>
            <a:r>
              <a:rPr lang="bg-BG" dirty="0" smtClean="0"/>
              <a:t>визуален редактор за</a:t>
            </a:r>
            <a:r>
              <a:rPr lang="en-US" dirty="0" smtClean="0"/>
              <a:t> WordPress</a:t>
            </a:r>
            <a:endParaRPr lang="en-US" dirty="0">
              <a:hlinkClick r:id="rId2"/>
            </a:endParaRPr>
          </a:p>
          <a:p>
            <a:pPr lvl="1"/>
            <a:r>
              <a:rPr lang="bg-BG" dirty="0"/>
              <a:t>1+ милион активни </a:t>
            </a:r>
            <a:r>
              <a:rPr lang="bg-BG" dirty="0" smtClean="0"/>
              <a:t>инсталации</a:t>
            </a:r>
            <a:r>
              <a:rPr lang="en-US" dirty="0" smtClean="0"/>
              <a:t>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elementor.com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Elementor </a:t>
            </a:r>
            <a:r>
              <a:rPr lang="en-US" dirty="0" smtClean="0"/>
              <a:t>Page </a:t>
            </a:r>
            <a:r>
              <a:rPr lang="en-US" dirty="0"/>
              <a:t>Builder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3635238"/>
            <a:ext cx="4899158" cy="2368228"/>
          </a:xfrm>
          <a:prstGeom prst="rect">
            <a:avLst/>
          </a:prstGeom>
        </p:spPr>
      </p:pic>
      <p:pic>
        <p:nvPicPr>
          <p:cNvPr id="3074" name="Picture 2" descr="&lt;strong&gt;Drag &amp; Drop.&lt;/strong&gt; Our instant drag &amp; drop lets you easily place every element anywhere on the page.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3241513"/>
            <a:ext cx="5553470" cy="31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12"/>
          <p:cNvSpPr/>
          <p:nvPr/>
        </p:nvSpPr>
        <p:spPr>
          <a:xfrm>
            <a:off x="5535816" y="4492303"/>
            <a:ext cx="453750" cy="332548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260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/>
          <a:lstStyle/>
          <a:p>
            <a:r>
              <a:rPr lang="en-US" dirty="0"/>
              <a:t>WPBakery Page </a:t>
            </a:r>
            <a:r>
              <a:rPr lang="en-US" dirty="0" smtClean="0"/>
              <a:t>Builder</a:t>
            </a:r>
          </a:p>
          <a:p>
            <a:r>
              <a:rPr lang="bg-BG" dirty="0" smtClean="0"/>
              <a:t>Мощен</a:t>
            </a:r>
            <a:r>
              <a:rPr lang="en-US" dirty="0" smtClean="0"/>
              <a:t>, </a:t>
            </a:r>
            <a:r>
              <a:rPr lang="bg-BG" dirty="0" smtClean="0"/>
              <a:t>платен</a:t>
            </a:r>
            <a:r>
              <a:rPr lang="en-US" dirty="0" smtClean="0"/>
              <a:t> </a:t>
            </a:r>
            <a:r>
              <a:rPr lang="bg-BG" dirty="0" smtClean="0"/>
              <a:t>визуален редактор за</a:t>
            </a:r>
            <a:r>
              <a:rPr lang="en-US" dirty="0" smtClean="0"/>
              <a:t> WordPress</a:t>
            </a:r>
            <a:endParaRPr lang="en-US" dirty="0">
              <a:hlinkClick r:id="rId2"/>
            </a:endParaRPr>
          </a:p>
          <a:p>
            <a:pPr lvl="1"/>
            <a:r>
              <a:rPr lang="bg-BG" dirty="0"/>
              <a:t>1+ милион активни </a:t>
            </a:r>
            <a:r>
              <a:rPr lang="bg-BG" dirty="0" smtClean="0"/>
              <a:t>инсталации</a:t>
            </a:r>
            <a:r>
              <a:rPr lang="en-US" dirty="0" smtClean="0"/>
              <a:t> – </a:t>
            </a:r>
            <a:r>
              <a:rPr lang="en-US" dirty="0">
                <a:hlinkClick r:id="rId3"/>
              </a:rPr>
              <a:t>https://vc.wpbakery.com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WPBakery Page Builder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2" y="3505200"/>
            <a:ext cx="6095273" cy="30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103" y="1522668"/>
            <a:ext cx="8180332" cy="5001957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и конфигуриране на          </a:t>
            </a:r>
            <a:r>
              <a:rPr lang="en-US" dirty="0" smtClean="0"/>
              <a:t>WordPress </a:t>
            </a:r>
            <a:r>
              <a:rPr lang="bg-BG" dirty="0" smtClean="0"/>
              <a:t>тема</a:t>
            </a: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Популярни </a:t>
            </a:r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 smtClean="0"/>
          </a:p>
          <a:p>
            <a:pPr marL="628650" lvl="1" indent="-325438">
              <a:lnSpc>
                <a:spcPct val="110000"/>
              </a:lnSpc>
            </a:pPr>
            <a:r>
              <a:rPr lang="en-US" dirty="0" smtClean="0"/>
              <a:t>WordPress.org – </a:t>
            </a:r>
            <a:r>
              <a:rPr lang="bg-BG" dirty="0" smtClean="0"/>
              <a:t>директория за теми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 smtClean="0"/>
              <a:t>ThemeForest – </a:t>
            </a:r>
            <a:r>
              <a:rPr lang="bg-BG" dirty="0" smtClean="0"/>
              <a:t>платени теми</a:t>
            </a:r>
            <a:endParaRPr lang="en-US" dirty="0"/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Визуални редактори за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295400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6619" y="100750"/>
            <a:ext cx="6169393" cy="119465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Упражнение: Инсталиране и работа с </a:t>
            </a:r>
            <a:r>
              <a:rPr lang="en-US" dirty="0" smtClean="0"/>
              <a:t>Elementor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30620" y="1447800"/>
            <a:ext cx="10033549" cy="4720792"/>
          </a:xfrm>
        </p:spPr>
        <p:txBody>
          <a:bodyPr/>
          <a:lstStyle/>
          <a:p>
            <a:r>
              <a:rPr lang="bg-BG" dirty="0" smtClean="0"/>
              <a:t>Инсталирайте безплатният </a:t>
            </a:r>
            <a:r>
              <a:rPr lang="en-US" dirty="0"/>
              <a:t>WP </a:t>
            </a:r>
            <a:r>
              <a:rPr lang="en-US" dirty="0" smtClean="0"/>
              <a:t>plugin "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dirty="0" smtClean="0"/>
              <a:t>" </a:t>
            </a:r>
            <a:endParaRPr lang="bg-BG" dirty="0" smtClean="0"/>
          </a:p>
          <a:p>
            <a:r>
              <a:rPr lang="bg-BG" dirty="0" smtClean="0"/>
              <a:t>Създайте страници </a:t>
            </a:r>
            <a:r>
              <a:rPr lang="bg-BG" dirty="0"/>
              <a:t>„</a:t>
            </a:r>
            <a:r>
              <a:rPr lang="en-US" dirty="0"/>
              <a:t>CV” </a:t>
            </a:r>
            <a:r>
              <a:rPr lang="bg-BG" dirty="0" smtClean="0"/>
              <a:t>и „</a:t>
            </a:r>
            <a:r>
              <a:rPr lang="bg-BG" dirty="0"/>
              <a:t>Контакти</a:t>
            </a:r>
            <a:r>
              <a:rPr lang="bg-BG" dirty="0" smtClean="0"/>
              <a:t>“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3" y="3124203"/>
            <a:ext cx="5820557" cy="3272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5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370" y="1186306"/>
            <a:ext cx="9447242" cy="549612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/>
              <a:t>WordPress</a:t>
            </a:r>
            <a:r>
              <a:rPr lang="en-US" sz="3200" dirty="0"/>
              <a:t> </a:t>
            </a:r>
            <a:r>
              <a:rPr lang="bg-BG" sz="3200" dirty="0" smtClean="0"/>
              <a:t>темите предоставят</a:t>
            </a:r>
            <a:endParaRPr lang="en-US" sz="3200" dirty="0"/>
          </a:p>
          <a:p>
            <a:pPr lvl="1">
              <a:lnSpc>
                <a:spcPct val="115000"/>
              </a:lnSpc>
            </a:pPr>
            <a:r>
              <a:rPr lang="ru-RU" sz="3200" dirty="0"/>
              <a:t>Разположение, функционалност и външен вид на вашия </a:t>
            </a:r>
            <a:r>
              <a:rPr lang="en-US" sz="3200" dirty="0"/>
              <a:t>WordPress</a:t>
            </a:r>
            <a:r>
              <a:rPr lang="ru-RU" sz="3200" dirty="0" smtClean="0"/>
              <a:t> сайт</a:t>
            </a:r>
          </a:p>
          <a:p>
            <a:pPr lvl="1">
              <a:lnSpc>
                <a:spcPct val="115000"/>
              </a:lnSpc>
            </a:pPr>
            <a:r>
              <a:rPr lang="ru-RU" sz="3200" dirty="0" smtClean="0"/>
              <a:t>Популярни</a:t>
            </a:r>
            <a:r>
              <a:rPr lang="ru-RU" sz="3200" b="1" dirty="0" smtClean="0"/>
              <a:t> безплатни теми: </a:t>
            </a:r>
            <a:r>
              <a:rPr lang="en-US" sz="3200" dirty="0" smtClean="0"/>
              <a:t>Sydney,                    Hestia, Journal, Total, Event</a:t>
            </a:r>
          </a:p>
          <a:p>
            <a:pPr lvl="1">
              <a:lnSpc>
                <a:spcPct val="115000"/>
              </a:lnSpc>
            </a:pPr>
            <a:r>
              <a:rPr lang="ru-RU" sz="3200" b="1" dirty="0" smtClean="0"/>
              <a:t>Платени</a:t>
            </a:r>
            <a:r>
              <a:rPr lang="ru-RU" sz="3200" dirty="0" smtClean="0"/>
              <a:t> теми: </a:t>
            </a:r>
            <a:r>
              <a:rPr lang="en-US" sz="2500" dirty="0">
                <a:hlinkClick r:id="rId2"/>
              </a:rPr>
              <a:t>https://</a:t>
            </a:r>
            <a:r>
              <a:rPr lang="en-US" sz="2500" dirty="0" smtClean="0">
                <a:hlinkClick r:id="rId2"/>
              </a:rPr>
              <a:t>themeforest.net</a:t>
            </a:r>
            <a:endParaRPr lang="en-US" sz="2500" dirty="0" smtClean="0"/>
          </a:p>
          <a:p>
            <a:pPr lvl="1">
              <a:lnSpc>
                <a:spcPct val="115000"/>
              </a:lnSpc>
            </a:pPr>
            <a:r>
              <a:rPr lang="en-US" sz="3200" b="1" dirty="0" smtClean="0"/>
              <a:t>E</a:t>
            </a:r>
            <a:r>
              <a:rPr lang="en-US" sz="3200" b="1" dirty="0" smtClean="0"/>
              <a:t>lementor</a:t>
            </a:r>
            <a:r>
              <a:rPr lang="en-US" sz="3200" dirty="0" smtClean="0"/>
              <a:t> </a:t>
            </a:r>
            <a:r>
              <a:rPr lang="en-US" sz="3200" dirty="0"/>
              <a:t>e </a:t>
            </a:r>
            <a:r>
              <a:rPr lang="bg-BG" sz="3200" dirty="0" smtClean="0"/>
              <a:t>мощен</a:t>
            </a:r>
            <a:r>
              <a:rPr lang="en-US" sz="3200" dirty="0"/>
              <a:t>, </a:t>
            </a:r>
            <a:r>
              <a:rPr lang="bg-BG" sz="3200" dirty="0"/>
              <a:t>безплатен</a:t>
            </a:r>
            <a:r>
              <a:rPr lang="en-US" sz="3200" dirty="0"/>
              <a:t> </a:t>
            </a:r>
            <a:r>
              <a:rPr lang="en-US" sz="3200" dirty="0" smtClean="0"/>
              <a:t>                             </a:t>
            </a:r>
            <a:r>
              <a:rPr lang="bg-BG" sz="3200" dirty="0" smtClean="0"/>
              <a:t>визуален </a:t>
            </a:r>
            <a:r>
              <a:rPr lang="bg-BG" sz="3200" dirty="0"/>
              <a:t>редактор за</a:t>
            </a:r>
            <a:r>
              <a:rPr lang="en-US" sz="3200" dirty="0"/>
              <a:t> WordPress</a:t>
            </a:r>
            <a:endParaRPr lang="en-US" sz="3200" dirty="0">
              <a:hlinkClick r:id="rId3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4949" y="6051793"/>
            <a:ext cx="10958928" cy="499819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WordPress </a:t>
            </a:r>
            <a:r>
              <a:rPr lang="bg-BG" dirty="0"/>
              <a:t>тема?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03" y="1219200"/>
            <a:ext cx="5255419" cy="27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 smtClean="0"/>
              <a:t>WordPress </a:t>
            </a:r>
            <a:r>
              <a:rPr lang="bg-BG" b="1" dirty="0" smtClean="0"/>
              <a:t>темите</a:t>
            </a:r>
            <a:endParaRPr lang="ru-RU" dirty="0" smtClean="0"/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bg-BG" sz="3100" dirty="0" smtClean="0"/>
              <a:t>Променят дизайна на вашият уебсайт 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3100" dirty="0"/>
              <a:t>Промяна на оформлението на сайта / шрифтовете / </a:t>
            </a:r>
            <a:r>
              <a:rPr lang="ru-RU" sz="3100" dirty="0" smtClean="0"/>
              <a:t>цветовете</a:t>
            </a:r>
            <a:endParaRPr lang="en-US" sz="3100" dirty="0" smtClean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bg-BG" dirty="0" smtClean="0"/>
              <a:t>Безплатни теми: </a:t>
            </a:r>
          </a:p>
          <a:p>
            <a:pPr marL="1066419" lvl="1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bg-BG" dirty="0" smtClean="0"/>
              <a:t>По-малко функционалност, по-трудно редактиране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Платени </a:t>
            </a:r>
            <a:r>
              <a:rPr lang="bg-BG" dirty="0"/>
              <a:t>теми: </a:t>
            </a:r>
            <a:endParaRPr lang="bg-BG" dirty="0" smtClean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/>
              <a:t>Голяма функционалност, лесни за редактиране, поддръжка</a:t>
            </a:r>
          </a:p>
          <a:p>
            <a:endParaRPr lang="bg-BG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884612" y="3254069"/>
            <a:ext cx="3708457" cy="587121"/>
          </a:xfrm>
        </p:spPr>
        <p:txBody>
          <a:bodyPr/>
          <a:lstStyle/>
          <a:p>
            <a:r>
              <a:rPr lang="en-US" dirty="0">
                <a:hlinkClick r:id="rId2"/>
              </a:rPr>
              <a:t>wordpress.org/themes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</a:t>
            </a:r>
            <a:r>
              <a:rPr lang="en-US" dirty="0" smtClean="0"/>
              <a:t> WordPress </a:t>
            </a:r>
            <a:r>
              <a:rPr lang="bg-BG" dirty="0" smtClean="0"/>
              <a:t>тема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912812" y="5899133"/>
            <a:ext cx="1108566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linkClick r:id="rId3"/>
              </a:rPr>
              <a:t>themeforest.net</a:t>
            </a:r>
            <a:r>
              <a:rPr lang="en-US" sz="2400" dirty="0"/>
              <a:t>, </a:t>
            </a:r>
            <a:r>
              <a:rPr lang="en-US" sz="2400" dirty="0">
                <a:hlinkClick r:id="rId4"/>
              </a:rPr>
              <a:t>colorlib.com</a:t>
            </a:r>
            <a:r>
              <a:rPr lang="en-US" sz="2400" dirty="0"/>
              <a:t>, </a:t>
            </a:r>
            <a:r>
              <a:rPr lang="en-US" sz="2400" dirty="0">
                <a:hlinkClick r:id="rId5"/>
              </a:rPr>
              <a:t>templatemonster.com</a:t>
            </a:r>
            <a:r>
              <a:rPr lang="en-US" sz="2400" dirty="0"/>
              <a:t>, </a:t>
            </a:r>
            <a:r>
              <a:rPr lang="en-US" sz="2400" dirty="0" smtClean="0">
                <a:hlinkClick r:id="rId6"/>
              </a:rPr>
              <a:t>athemes.com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32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</a:t>
            </a:r>
            <a:r>
              <a:rPr lang="bg-BG" dirty="0" smtClean="0"/>
              <a:t> 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5412" y="838200"/>
            <a:ext cx="6553200" cy="363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0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371600"/>
            <a:ext cx="11815018" cy="5867400"/>
          </a:xfrm>
        </p:spPr>
        <p:txBody>
          <a:bodyPr>
            <a:normAutofit/>
          </a:bodyPr>
          <a:lstStyle/>
          <a:p>
            <a:r>
              <a:rPr lang="bg-BG" dirty="0" smtClean="0"/>
              <a:t>Инсталиране на тема в </a:t>
            </a:r>
            <a:r>
              <a:rPr lang="en-US" b="1" dirty="0" smtClean="0"/>
              <a:t>WordPress.org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да инсталираме </a:t>
            </a:r>
            <a:r>
              <a:rPr lang="en-US" dirty="0" smtClean="0"/>
              <a:t>WordPress </a:t>
            </a:r>
            <a:r>
              <a:rPr lang="bg-BG" dirty="0" smtClean="0"/>
              <a:t>тема?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673"/>
          <a:stretch/>
        </p:blipFill>
        <p:spPr>
          <a:xfrm>
            <a:off x="801610" y="2025934"/>
            <a:ext cx="1365352" cy="2203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67" y="2025934"/>
            <a:ext cx="7327888" cy="2203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216" y="4489482"/>
            <a:ext cx="2708940" cy="2151962"/>
          </a:xfrm>
          <a:prstGeom prst="rect">
            <a:avLst/>
          </a:prstGeom>
        </p:spPr>
      </p:pic>
      <p:pic>
        <p:nvPicPr>
          <p:cNvPr id="12" name="Content Placeholder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096" y="4489482"/>
            <a:ext cx="2640779" cy="2162985"/>
          </a:xfrm>
          <a:prstGeom prst="rect">
            <a:avLst/>
          </a:prstGeom>
        </p:spPr>
      </p:pic>
      <p:sp>
        <p:nvSpPr>
          <p:cNvPr id="14" name="Arrow: Right 36"/>
          <p:cNvSpPr/>
          <p:nvPr/>
        </p:nvSpPr>
        <p:spPr>
          <a:xfrm>
            <a:off x="2665412" y="2819400"/>
            <a:ext cx="685800" cy="601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Bent 27"/>
          <p:cNvSpPr/>
          <p:nvPr/>
        </p:nvSpPr>
        <p:spPr>
          <a:xfrm flipV="1">
            <a:off x="835634" y="4617575"/>
            <a:ext cx="1297303" cy="133787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Arrow: Right 36"/>
          <p:cNvSpPr/>
          <p:nvPr/>
        </p:nvSpPr>
        <p:spPr>
          <a:xfrm>
            <a:off x="6109226" y="5352457"/>
            <a:ext cx="685800" cy="601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51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Намерете демонстрационно </a:t>
            </a:r>
            <a:r>
              <a:rPr lang="ru-RU" dirty="0" smtClean="0"/>
              <a:t>съдържание </a:t>
            </a:r>
            <a:r>
              <a:rPr lang="ru-RU" dirty="0"/>
              <a:t>за </a:t>
            </a:r>
            <a:r>
              <a:rPr lang="ru-RU" dirty="0" smtClean="0"/>
              <a:t>темата</a:t>
            </a:r>
            <a:endParaRPr lang="en-US" dirty="0" smtClean="0"/>
          </a:p>
          <a:p>
            <a:pPr lvl="1"/>
            <a:r>
              <a:rPr lang="ru-RU" sz="3000" dirty="0" smtClean="0"/>
              <a:t>Например</a:t>
            </a:r>
            <a:r>
              <a:rPr lang="en-US" sz="3000" dirty="0" smtClean="0"/>
              <a:t>:</a:t>
            </a:r>
            <a:r>
              <a:rPr lang="ru-RU" sz="3000" dirty="0" smtClean="0"/>
              <a:t> </a:t>
            </a:r>
            <a:r>
              <a:rPr lang="en-US" sz="3000" dirty="0" smtClean="0">
                <a:hlinkClick r:id="rId2"/>
              </a:rPr>
              <a:t>https://athemes.com/download/sydney-demo-content/</a:t>
            </a:r>
            <a:endParaRPr lang="en-US" sz="3000" dirty="0"/>
          </a:p>
          <a:p>
            <a:r>
              <a:rPr lang="ru-RU" dirty="0"/>
              <a:t>Импортирайте </a:t>
            </a:r>
            <a:r>
              <a:rPr lang="en-US" b="1" dirty="0"/>
              <a:t>XML</a:t>
            </a:r>
            <a:r>
              <a:rPr lang="en-US" dirty="0"/>
              <a:t>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ru-RU" b="1" dirty="0"/>
              <a:t>съдържанието</a:t>
            </a:r>
            <a:r>
              <a:rPr lang="ru-RU" dirty="0"/>
              <a:t> от </a:t>
            </a:r>
            <a:r>
              <a:rPr lang="en-US" b="1" dirty="0"/>
              <a:t>WordPress</a:t>
            </a: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b="1" dirty="0" smtClean="0"/>
              <a:t>Importer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 за </a:t>
            </a:r>
            <a:r>
              <a:rPr lang="en-US" dirty="0" smtClean="0"/>
              <a:t>WP </a:t>
            </a:r>
            <a:r>
              <a:rPr lang="bg-BG" dirty="0" smtClean="0"/>
              <a:t>тема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4038600"/>
            <a:ext cx="10569168" cy="1971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7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Качете</a:t>
            </a:r>
            <a:r>
              <a:rPr lang="en-US" dirty="0" smtClean="0"/>
              <a:t> </a:t>
            </a:r>
            <a:r>
              <a:rPr lang="en-US" b="1" dirty="0" smtClean="0"/>
              <a:t>ZIP</a:t>
            </a:r>
            <a:r>
              <a:rPr lang="en-US" dirty="0" smtClean="0"/>
              <a:t> </a:t>
            </a:r>
            <a:r>
              <a:rPr lang="bg-BG" dirty="0" smtClean="0"/>
              <a:t>файл съдържащ </a:t>
            </a:r>
            <a:r>
              <a:rPr lang="en-US" b="1" dirty="0" smtClean="0"/>
              <a:t>WordPress</a:t>
            </a:r>
            <a:r>
              <a:rPr lang="en-US" dirty="0" smtClean="0"/>
              <a:t> </a:t>
            </a:r>
            <a:r>
              <a:rPr lang="bg-BG" b="1" dirty="0" smtClean="0"/>
              <a:t>тема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Инсталирайте темата чрез </a:t>
            </a:r>
            <a:r>
              <a:rPr lang="en-US" dirty="0" smtClean="0"/>
              <a:t>ZIP </a:t>
            </a:r>
            <a:r>
              <a:rPr lang="ru-RU" dirty="0" smtClean="0"/>
              <a:t>архив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905"/>
          <a:stretch/>
        </p:blipFill>
        <p:spPr>
          <a:xfrm>
            <a:off x="677739" y="2187321"/>
            <a:ext cx="1391499" cy="2203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124" y="2187321"/>
            <a:ext cx="7251688" cy="2203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44" y="5201596"/>
            <a:ext cx="3696226" cy="690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222" t="6250" r="12053" b="6250"/>
          <a:stretch/>
        </p:blipFill>
        <p:spPr>
          <a:xfrm>
            <a:off x="5478428" y="5013549"/>
            <a:ext cx="5410201" cy="1066800"/>
          </a:xfrm>
          <a:prstGeom prst="rect">
            <a:avLst/>
          </a:prstGeom>
        </p:spPr>
      </p:pic>
      <p:sp>
        <p:nvSpPr>
          <p:cNvPr id="10" name="Right Arrow 12"/>
          <p:cNvSpPr/>
          <p:nvPr/>
        </p:nvSpPr>
        <p:spPr>
          <a:xfrm>
            <a:off x="2740830" y="3037541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ight Arrow 12"/>
          <p:cNvSpPr/>
          <p:nvPr/>
        </p:nvSpPr>
        <p:spPr>
          <a:xfrm>
            <a:off x="4618449" y="5272969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5154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574</Words>
  <Application>Microsoft Office PowerPoint</Application>
  <PresentationFormat>Custom</PresentationFormat>
  <Paragraphs>130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Работа с WordPress теми</vt:lpstr>
      <vt:lpstr>Съдържание</vt:lpstr>
      <vt:lpstr>Have a Question?</vt:lpstr>
      <vt:lpstr>PowerPoint Presentation</vt:lpstr>
      <vt:lpstr>Какво е WordPress тема?</vt:lpstr>
      <vt:lpstr>PowerPoint Presentation</vt:lpstr>
      <vt:lpstr>Как да инсталираме WordPress тема?</vt:lpstr>
      <vt:lpstr>Съдържание за WP тема</vt:lpstr>
      <vt:lpstr>Инсталирайте темата чрез ZIP архив</vt:lpstr>
      <vt:lpstr>Персонализиране на тема</vt:lpstr>
      <vt:lpstr>Персонализиране на менюта</vt:lpstr>
      <vt:lpstr>WordPress приспособления</vt:lpstr>
      <vt:lpstr>PowerPoint Presentation</vt:lpstr>
      <vt:lpstr>Стандартни теми</vt:lpstr>
      <vt:lpstr>Стандартни теми (2)</vt:lpstr>
      <vt:lpstr>Упражнение: Инсталиране и персонализиране на тема</vt:lpstr>
      <vt:lpstr>PowerPoint Presentation</vt:lpstr>
      <vt:lpstr>Elementor Page Builder</vt:lpstr>
      <vt:lpstr>WPBakery Page Builder</vt:lpstr>
      <vt:lpstr>Упражнение: Инсталиране и работа с Elementor</vt:lpstr>
      <vt:lpstr>Обобщение</vt:lpstr>
      <vt:lpstr>PowerPoint Presentation</vt:lpstr>
      <vt:lpstr>SoftUni Diamond Partners</vt:lpstr>
      <vt:lpstr>SoftUni Diamond Partners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2018-08-06T22:20:43Z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